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omfortaa" panose="020B0604020202020204" charset="0"/>
      <p:regular r:id="rId22"/>
      <p:bold r:id="rId23"/>
    </p:embeddedFont>
    <p:embeddedFont>
      <p:font typeface="Oswald" panose="00000500000000000000" pitchFamily="2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63AFF8-0F96-4742-AB41-7FE2D706F3D3}">
  <a:tblStyle styleId="{3B63AFF8-0F96-4742-AB41-7FE2D706F3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9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9fde90a080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9fde90a080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a010a5aac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a010a5aac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9fde90a08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9fde90a08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010a5aac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a010a5aac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9fde90a08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9fde90a080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a010a5aac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a010a5aac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9fde90a08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9fde90a08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a010a5aac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a010a5aac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fde90a08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9fde90a08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a010a5aac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a010a5aac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fde90a08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9fde90a08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a010a5aac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a010a5aac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fde90a08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9fde90a08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3986bb14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3986bb140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010a5aa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a010a5aa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9fde90a08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9fde90a08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725f088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725f088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0a01e44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a0a01e44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hyperlink" Target="http://www.youtube.com/watch?v=SwNCWrGHSfs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db0dEHyRg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ga.org/regional-info/east/officers-ea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92200" y="676525"/>
            <a:ext cx="8520600" cy="7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fortaa"/>
                <a:ea typeface="Comfortaa"/>
                <a:cs typeface="Comfortaa"/>
                <a:sym typeface="Comfortaa"/>
              </a:rPr>
              <a:t>Gymnastics Festival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275" y="1550987"/>
            <a:ext cx="3189885" cy="20415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591800" y="3820325"/>
            <a:ext cx="62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164000" y="3929750"/>
            <a:ext cx="67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is an inclusive festival suitable for gymnasts who do not compete and would like to have a go in a pressure free environment.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1794" y="1717825"/>
            <a:ext cx="2048125" cy="183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311700" y="1115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Floor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2951400" cy="26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 roll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Cartwheel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Bridge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Backwards Roll to straddle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Cat leap scissor Kick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525" y="1891525"/>
            <a:ext cx="1343675" cy="9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275" y="1229875"/>
            <a:ext cx="3476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 l="6350" t="6360" r="-6349" b="-6360"/>
          <a:stretch/>
        </p:blipFill>
        <p:spPr>
          <a:xfrm>
            <a:off x="3722525" y="655825"/>
            <a:ext cx="17828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5000" y="2153975"/>
            <a:ext cx="14478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7">
            <a:alphaModFix/>
          </a:blip>
          <a:srcRect l="5195" b="15547"/>
          <a:stretch/>
        </p:blipFill>
        <p:spPr>
          <a:xfrm>
            <a:off x="2924950" y="3189875"/>
            <a:ext cx="2487175" cy="11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8">
            <a:alphaModFix/>
          </a:blip>
          <a:srcRect l="5055" t="41474" r="3686" b="10237"/>
          <a:stretch/>
        </p:blipFill>
        <p:spPr>
          <a:xfrm>
            <a:off x="5206264" y="3358700"/>
            <a:ext cx="2994487" cy="9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Judge-Floor</a:t>
            </a:r>
            <a:endParaRPr/>
          </a:p>
        </p:txBody>
      </p:sp>
      <p:graphicFrame>
        <p:nvGraphicFramePr>
          <p:cNvPr id="182" name="Google Shape;182;p23"/>
          <p:cNvGraphicFramePr/>
          <p:nvPr/>
        </p:nvGraphicFramePr>
        <p:xfrm>
          <a:off x="516100" y="11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{3B63AFF8-0F96-4742-AB41-7FE2D706F3D3}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Moves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1 point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3 points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5 points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Forward roll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Head close to floor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Tucked to feet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Straight legs/arms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Cartwheel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Correct pattern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Show star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Full splits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Bridge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Bent legs and gaps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 gaps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Locked legs chest forward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Back Roll Straddle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Crouching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Bent legs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Straight arms/Legs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Cat/scissors leap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Off the ground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Smooth link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Legs locked and presented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Bar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00" y="1144925"/>
            <a:ext cx="2647649" cy="14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>
            <a:off x="514350" y="2175475"/>
            <a:ext cx="371000" cy="236075"/>
          </a:xfrm>
          <a:prstGeom prst="flowChartDecision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1349100" y="1939400"/>
            <a:ext cx="371000" cy="236075"/>
          </a:xfrm>
          <a:prstGeom prst="flowChartDecision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2202000" y="1856300"/>
            <a:ext cx="371000" cy="236075"/>
          </a:xfrm>
          <a:prstGeom prst="flowChartDecision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603325" y="781725"/>
            <a:ext cx="198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Pike hold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12" y="3089850"/>
            <a:ext cx="5238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269800" y="2761350"/>
            <a:ext cx="7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Pull up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24" descr="Skin-the-Cat on High Bar." title="Skin-the-Cat (high - orange bars)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7924" y="1856300"/>
            <a:ext cx="3458600" cy="25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6665" y="996552"/>
            <a:ext cx="832135" cy="25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0798" y="2932950"/>
            <a:ext cx="1980600" cy="152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3377050" y="1506675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Skin the cat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042538" y="596350"/>
            <a:ext cx="134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One arm hang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1349100" y="2571750"/>
            <a:ext cx="178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Straddle hold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Judge-Bar</a:t>
            </a:r>
            <a:endParaRPr/>
          </a:p>
        </p:txBody>
      </p:sp>
      <p:graphicFrame>
        <p:nvGraphicFramePr>
          <p:cNvPr id="206" name="Google Shape;206;p25"/>
          <p:cNvGraphicFramePr/>
          <p:nvPr/>
        </p:nvGraphicFramePr>
        <p:xfrm>
          <a:off x="516100" y="11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{3B63AFF8-0F96-4742-AB41-7FE2D706F3D3}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Moves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1 point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3 points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5 points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Pull/Chin Ups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Bend arms slightly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Face near bar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Chest by bar + Held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Pike hang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Low &amp; Bent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Flat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Above Hips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Straddle hang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Low &amp; Bent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Flat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Above Hips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Skin the cat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Legs touch bar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Goes through legs and back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Straight legs showing pike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1 arm hang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Moment hanging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Hanging no form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Stable hanging straight (3 secs)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311700" y="1190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Balance BEAM/BENCH</a:t>
            </a: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249375" y="955975"/>
            <a:ext cx="2722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Straddle lift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Broad jump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Front support- Stretched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Arabesque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One leg raise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475" y="726850"/>
            <a:ext cx="2142625" cy="14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50" y="2875700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5200" y="3021175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6">
            <a:alphaModFix/>
          </a:blip>
          <a:srcRect l="19964" r="25888"/>
          <a:stretch/>
        </p:blipFill>
        <p:spPr>
          <a:xfrm>
            <a:off x="4057550" y="827300"/>
            <a:ext cx="1636675" cy="15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9774" y="2571750"/>
            <a:ext cx="1824125" cy="194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Judge-Balance</a:t>
            </a:r>
            <a:endParaRPr/>
          </a:p>
        </p:txBody>
      </p:sp>
      <p:graphicFrame>
        <p:nvGraphicFramePr>
          <p:cNvPr id="223" name="Google Shape;223;p27"/>
          <p:cNvGraphicFramePr/>
          <p:nvPr/>
        </p:nvGraphicFramePr>
        <p:xfrm>
          <a:off x="516100" y="11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{3B63AFF8-0F96-4742-AB41-7FE2D706F3D3}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Moves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1 point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3 points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5 points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Straddle lift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Lifts 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Hold ups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Legs above Hips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Broad jump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Lack of height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Bent legs in flight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Straight and high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Front support stretch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Bum up and high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Flat body, arms straight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Full stretch and still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Arabesque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One leg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 straight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Chest up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One leg raise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Bent and low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Straight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Above hip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Vault</a:t>
            </a:r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038" y="965850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575" y="1057275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/>
          <p:nvPr/>
        </p:nvSpPr>
        <p:spPr>
          <a:xfrm>
            <a:off x="1545565" y="2886925"/>
            <a:ext cx="5095624" cy="12583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Oswald"/>
              </a:rPr>
              <a:t>Straight jump onto block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Oswald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Oswald"/>
              </a:rPr>
              <a:t>Straight jump off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Judge-Vault</a:t>
            </a:r>
            <a:endParaRPr/>
          </a:p>
        </p:txBody>
      </p:sp>
      <p:graphicFrame>
        <p:nvGraphicFramePr>
          <p:cNvPr id="237" name="Google Shape;237;p29"/>
          <p:cNvGraphicFramePr/>
          <p:nvPr/>
        </p:nvGraphicFramePr>
        <p:xfrm>
          <a:off x="516100" y="11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{3B63AFF8-0F96-4742-AB41-7FE2D706F3D3}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Moves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1 point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3 points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5 points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Run up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Slow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Flat Feet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Fast Ball of foot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Hurdle Step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to 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to 2 bent legs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Legs lock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Straight jump On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Bent legs apart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Feet together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Squeezed tight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SJ off -Block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Jump down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Height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Straight through out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Landing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Hop/bounce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Step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Straight back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Station-Range + Conditioning</a:t>
            </a:r>
            <a:endParaRPr/>
          </a:p>
        </p:txBody>
      </p:sp>
      <p:pic>
        <p:nvPicPr>
          <p:cNvPr id="243" name="Google Shape;243;p30" descr="RANGE &amp; CONDITIONING ROUTINE 1&#10;&#10;Range and conditioning is used to test a gymnast's strength (conditioning) and flexibility (range of movement). A high score in these tests are a key indicator of good physical preparation which is of course vital for being a successful gymnast.&#10;&#10;All of our competitive gymnasts from Regional through to National level train different R&amp;C routines depending upon their discipline and level of participation.&#10;&#10;This week we will be featuring three different R&amp;C routines of increasing difficulty. How well can you perform each of them, and when you revisit them, can you perform them better?&#10;&#10;Good luck and have fun!&#10;xxxxx" title="RANGE &amp; CONDITIONING ROUTINE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300" y="11304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278575" y="1193850"/>
            <a:ext cx="3531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V- Sits x 4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Back Support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Japana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Pike Fold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Splits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Front Support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Arch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Straight Jump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Judge-Range</a:t>
            </a:r>
            <a:endParaRPr/>
          </a:p>
        </p:txBody>
      </p:sp>
      <p:graphicFrame>
        <p:nvGraphicFramePr>
          <p:cNvPr id="250" name="Google Shape;250;p31"/>
          <p:cNvGraphicFramePr/>
          <p:nvPr/>
        </p:nvGraphicFramePr>
        <p:xfrm>
          <a:off x="516100" y="11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{3B63AFF8-0F96-4742-AB41-7FE2D706F3D3}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Moves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1 point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3 points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5 points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Back Support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Low to ground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Buckled arms/legs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Hips up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Japana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Legs straight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+45 deg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Tummy on ground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Splits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Attempted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Hips misaligned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Flat no arms support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Front Support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Press up shape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Back flat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Flat body rounded shoulders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Arch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Arms feet in the air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Arms straight legs straight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Chest up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925" y="1699600"/>
            <a:ext cx="2985701" cy="29857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4862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Scoring 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2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Every gymnast will try 5 skills and will be given a score out of 5 for each skill. These scores will be added to find their grand total. Depending on scores you can earn bronze, silver or a gold</a:t>
            </a:r>
            <a:r>
              <a:rPr lang="en-GB">
                <a:highlight>
                  <a:schemeClr val="lt1"/>
                </a:highlight>
              </a:rPr>
              <a:t> award</a:t>
            </a:r>
            <a:r>
              <a:rPr lang="en-GB"/>
              <a:t>. Scorecard example.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47" y="2571747"/>
            <a:ext cx="5405426" cy="13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Scoring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Two ways Digital or paper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Paper = All gymnasts take their scorecard around with them and hand to the judge and teachers/students tally own score at the end.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Digital= Judges fill sheet via phone/laptop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Think it would be nice for all gymnasts to bring own decorated number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Any gymnasts scoring Distinction should be entered into British Schools the following year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British schools info)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925" y="1699600"/>
            <a:ext cx="2985701" cy="298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12225" y="1911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Scoring example. 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36400" y="460725"/>
            <a:ext cx="3461700" cy="16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965" b="1">
                <a:solidFill>
                  <a:srgbClr val="4C1130"/>
                </a:solidFill>
              </a:rPr>
              <a:t>95+ points= GREEN-Distinction</a:t>
            </a:r>
            <a:endParaRPr sz="1965" b="1">
              <a:solidFill>
                <a:srgbClr val="4C113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965" b="1">
                <a:solidFill>
                  <a:srgbClr val="4C1130"/>
                </a:solidFill>
              </a:rPr>
              <a:t>75+= Gold</a:t>
            </a:r>
            <a:endParaRPr sz="1965" b="1">
              <a:solidFill>
                <a:srgbClr val="4C113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965" b="1">
                <a:solidFill>
                  <a:srgbClr val="4C1130"/>
                </a:solidFill>
              </a:rPr>
              <a:t>50+ = Silver</a:t>
            </a:r>
            <a:endParaRPr sz="1965" b="1">
              <a:solidFill>
                <a:srgbClr val="4C113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GB" sz="1965" b="1">
                <a:solidFill>
                  <a:srgbClr val="4C1130"/>
                </a:solidFill>
              </a:rPr>
              <a:t>25+ = Bronze</a:t>
            </a:r>
            <a:endParaRPr sz="1965" b="1">
              <a:solidFill>
                <a:srgbClr val="4C1130"/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3780525" y="905325"/>
            <a:ext cx="5034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Each skill is rated out of 5.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1= Can just achieve the move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3= Comfortable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5= Successfully do the move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49" y="2613675"/>
            <a:ext cx="6525457" cy="16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5005400" y="3956000"/>
            <a:ext cx="483000" cy="368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925" y="1699600"/>
            <a:ext cx="2985701" cy="298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212225" y="1911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Judges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50" y="867700"/>
            <a:ext cx="4028374" cy="23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1649350" y="1296025"/>
            <a:ext cx="2341800" cy="683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5454700" y="877875"/>
            <a:ext cx="298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Floor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Vault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Beam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Bar will be judged.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Range and Conditioning will be a practice station.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36650" y="3386875"/>
            <a:ext cx="5268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"/>
                <a:ea typeface="Roboto"/>
                <a:cs typeface="Roboto"/>
                <a:sym typeface="Roboto"/>
              </a:rPr>
              <a:t>Judges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Will score each move out of 5.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Judges will update the scores into a data sheet on a mobile device. (names and schools will be automated)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Scores will be automatically calculated.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76775" y="1739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Deductions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228725" y="823300"/>
            <a:ext cx="6100039" cy="328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Not Pointing Toes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Bent Legs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Poor Posture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Lack of height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Wobbles/Falls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Not holding the move for 3 seconds</a:t>
            </a: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5642"/>
          <a:stretch/>
        </p:blipFill>
        <p:spPr>
          <a:xfrm>
            <a:off x="5535525" y="823300"/>
            <a:ext cx="2847900" cy="28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 up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Each school will go round all 6 stations.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judges will explain the moves to the students and discuss with the teachers what judges are looking for (CPD). Local gym leaders will demonstrate the skills at each area.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5053950" y="1362975"/>
            <a:ext cx="3778500" cy="2124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Floor- Line of Mats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Bar- Wall Bars/Free standing bars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Floor Beam/Bench (optional)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Vault- Springboard and block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Range-Mats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Practice area-Mats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 up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5053950" y="1362975"/>
            <a:ext cx="3778500" cy="738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Judges desk outside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Waiting pen in centre.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143975" y="1017800"/>
            <a:ext cx="4753200" cy="374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408775" y="1275775"/>
            <a:ext cx="3066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Floor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454075" y="1225825"/>
            <a:ext cx="11292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Bars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43975" y="4209300"/>
            <a:ext cx="2286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Bench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823775" y="1333675"/>
            <a:ext cx="655200" cy="831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Mat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823775" y="2377525"/>
            <a:ext cx="724800" cy="6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30cm block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998075" y="2993125"/>
            <a:ext cx="306600" cy="1092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Roboto"/>
                <a:ea typeface="Roboto"/>
                <a:cs typeface="Roboto"/>
                <a:sym typeface="Roboto"/>
              </a:rPr>
              <a:t>S.Board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868725" y="1275775"/>
            <a:ext cx="3066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Floor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550038" y="1225825"/>
            <a:ext cx="11292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Bars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43975" y="3809088"/>
            <a:ext cx="2286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Bench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311700" y="2865688"/>
            <a:ext cx="10089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Practice area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2694575" y="3623875"/>
            <a:ext cx="13035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Range and conditioning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92325" y="49750"/>
            <a:ext cx="85206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Equipment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38" y="622850"/>
            <a:ext cx="1897051" cy="17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4276" y="5392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8301" y="539200"/>
            <a:ext cx="25146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5025" y="29355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748</Words>
  <Application>Microsoft Office PowerPoint</Application>
  <PresentationFormat>On-screen Show (16:9)</PresentationFormat>
  <Paragraphs>212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Roboto</vt:lpstr>
      <vt:lpstr>Arial</vt:lpstr>
      <vt:lpstr>Comfortaa</vt:lpstr>
      <vt:lpstr>Oswald</vt:lpstr>
      <vt:lpstr>Geometric</vt:lpstr>
      <vt:lpstr>Gymnastics Festival</vt:lpstr>
      <vt:lpstr>Scoring </vt:lpstr>
      <vt:lpstr>Scoring</vt:lpstr>
      <vt:lpstr>Scoring example. </vt:lpstr>
      <vt:lpstr>Judges</vt:lpstr>
      <vt:lpstr>Common Deductions</vt:lpstr>
      <vt:lpstr>Set up</vt:lpstr>
      <vt:lpstr>Set up</vt:lpstr>
      <vt:lpstr>Equipment</vt:lpstr>
      <vt:lpstr>Floor</vt:lpstr>
      <vt:lpstr>Judge-Floor</vt:lpstr>
      <vt:lpstr>Bar</vt:lpstr>
      <vt:lpstr>Judge-Bar</vt:lpstr>
      <vt:lpstr>Balance BEAM/BENCH</vt:lpstr>
      <vt:lpstr>Judge-Balance</vt:lpstr>
      <vt:lpstr>Vault</vt:lpstr>
      <vt:lpstr>Judge-Vault</vt:lpstr>
      <vt:lpstr>Practice Station-Range + Conditioning</vt:lpstr>
      <vt:lpstr>Judge-Range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Gymnastics Festival</dc:title>
  <dc:creator>Kirk Edwards</dc:creator>
  <cp:lastModifiedBy>James Lacey</cp:lastModifiedBy>
  <cp:revision>1</cp:revision>
  <dcterms:modified xsi:type="dcterms:W3CDTF">2024-03-04T11:05:16Z</dcterms:modified>
</cp:coreProperties>
</file>